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7" r:id="rId2"/>
    <p:sldId id="299" r:id="rId3"/>
    <p:sldId id="382" r:id="rId4"/>
    <p:sldId id="405" r:id="rId5"/>
    <p:sldId id="398" r:id="rId6"/>
    <p:sldId id="399" r:id="rId7"/>
    <p:sldId id="400" r:id="rId8"/>
    <p:sldId id="411" r:id="rId9"/>
    <p:sldId id="412" r:id="rId10"/>
    <p:sldId id="402" r:id="rId11"/>
    <p:sldId id="265" r:id="rId12"/>
    <p:sldId id="406" r:id="rId13"/>
    <p:sldId id="266" r:id="rId14"/>
    <p:sldId id="407" r:id="rId15"/>
    <p:sldId id="403" r:id="rId16"/>
    <p:sldId id="269" r:id="rId17"/>
    <p:sldId id="410" r:id="rId18"/>
    <p:sldId id="408" r:id="rId19"/>
    <p:sldId id="395" r:id="rId20"/>
    <p:sldId id="274" r:id="rId21"/>
    <p:sldId id="276" r:id="rId22"/>
    <p:sldId id="40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145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51927AD-D079-940A-F15A-6D058EB2BF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076F93-184D-F26B-08EC-761871DAB7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BD232-182A-46E2-A0F6-40438188D337}" type="datetimeFigureOut">
              <a:rPr lang="de-DE" smtClean="0"/>
              <a:t>03.11.2023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53B871-6DAC-EEEE-B157-FA5307BD4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5AC7A9-E1D5-88DB-29E1-A956FBD49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20E83-2607-4755-9A37-D74B77337B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547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16FB-90E3-402E-BD70-6B14424C347D}" type="datetimeFigureOut">
              <a:rPr lang="de-DE" smtClean="0"/>
              <a:t>03.11.2023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CD83E-47A5-49D8-A13E-EBEE4FA304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6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765199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754531"/>
            <a:ext cx="9756773" cy="3240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D45031-CB83-BC46-3090-35369709A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E1EF24-B562-8DFC-A3BE-753604B5C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7747335-3BE0-E512-2191-73B018CCF676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03.11.2023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182963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lang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9974262" cy="8820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2378074"/>
            <a:ext cx="9974262" cy="389572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CDB0ACE2-CB1E-55CB-414E-D129172581E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91157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ECABC165-CD5B-244B-051B-1DBD9431D32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65391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03FEA57-7128-BD6F-8626-8C3232C9C957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AEAA22D3-BEB5-D769-6AD1-4341238BA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76943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5583DCCB-31DA-4B04-8B39-D118BA801A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54529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4307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4" y="908050"/>
            <a:ext cx="9737726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A6A772-869A-DF4A-D158-F9E26AC0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29850" y="889001"/>
            <a:ext cx="1698626" cy="955674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 sz="10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B29663D-C278-F8C2-D47D-CFBEF72449E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060918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3C37D809-1ECE-6999-33B0-22173DC8EA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3" y="908050"/>
            <a:ext cx="11664951" cy="5365750"/>
          </a:xfrm>
          <a:custGeom>
            <a:avLst/>
            <a:gdLst>
              <a:gd name="connsiteX0" fmla="*/ 0 w 11664951"/>
              <a:gd name="connsiteY0" fmla="*/ 3568733 h 5365750"/>
              <a:gd name="connsiteX1" fmla="*/ 478419 w 11664951"/>
              <a:gd name="connsiteY1" fmla="*/ 3568733 h 5365750"/>
              <a:gd name="connsiteX2" fmla="*/ 478419 w 11664951"/>
              <a:gd name="connsiteY2" fmla="*/ 5365750 h 5365750"/>
              <a:gd name="connsiteX3" fmla="*/ 0 w 11664951"/>
              <a:gd name="connsiteY3" fmla="*/ 5365750 h 5365750"/>
              <a:gd name="connsiteX4" fmla="*/ 0 w 11664951"/>
              <a:gd name="connsiteY4" fmla="*/ 0 h 5365750"/>
              <a:gd name="connsiteX5" fmla="*/ 11664951 w 11664951"/>
              <a:gd name="connsiteY5" fmla="*/ 0 h 5365750"/>
              <a:gd name="connsiteX6" fmla="*/ 11664951 w 11664951"/>
              <a:gd name="connsiteY6" fmla="*/ 5365750 h 5365750"/>
              <a:gd name="connsiteX7" fmla="*/ 1919718 w 11664951"/>
              <a:gd name="connsiteY7" fmla="*/ 5365750 h 5365750"/>
              <a:gd name="connsiteX8" fmla="*/ 1919718 w 11664951"/>
              <a:gd name="connsiteY8" fmla="*/ 3568726 h 5365750"/>
              <a:gd name="connsiteX9" fmla="*/ 1438278 w 11664951"/>
              <a:gd name="connsiteY9" fmla="*/ 3568726 h 5365750"/>
              <a:gd name="connsiteX10" fmla="*/ 1438278 w 11664951"/>
              <a:gd name="connsiteY10" fmla="*/ 5365750 h 5365750"/>
              <a:gd name="connsiteX11" fmla="*/ 959859 w 11664951"/>
              <a:gd name="connsiteY11" fmla="*/ 5365750 h 5365750"/>
              <a:gd name="connsiteX12" fmla="*/ 959859 w 11664951"/>
              <a:gd name="connsiteY12" fmla="*/ 3568726 h 5365750"/>
              <a:gd name="connsiteX13" fmla="*/ 478419 w 11664951"/>
              <a:gd name="connsiteY13" fmla="*/ 3568726 h 5365750"/>
              <a:gd name="connsiteX14" fmla="*/ 478419 w 11664951"/>
              <a:gd name="connsiteY14" fmla="*/ 1473172 h 5365750"/>
              <a:gd name="connsiteX15" fmla="*/ 0 w 11664951"/>
              <a:gd name="connsiteY15" fmla="*/ 1473172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1" h="5365750">
                <a:moveTo>
                  <a:pt x="0" y="3568733"/>
                </a:moveTo>
                <a:lnTo>
                  <a:pt x="478419" y="3568733"/>
                </a:lnTo>
                <a:lnTo>
                  <a:pt x="478419" y="5365750"/>
                </a:lnTo>
                <a:lnTo>
                  <a:pt x="0" y="5365750"/>
                </a:lnTo>
                <a:close/>
                <a:moveTo>
                  <a:pt x="0" y="0"/>
                </a:moveTo>
                <a:lnTo>
                  <a:pt x="11664951" y="0"/>
                </a:lnTo>
                <a:lnTo>
                  <a:pt x="11664951" y="5365750"/>
                </a:lnTo>
                <a:lnTo>
                  <a:pt x="1919718" y="5365750"/>
                </a:lnTo>
                <a:lnTo>
                  <a:pt x="1919718" y="3568726"/>
                </a:lnTo>
                <a:lnTo>
                  <a:pt x="1438278" y="3568726"/>
                </a:lnTo>
                <a:lnTo>
                  <a:pt x="1438278" y="5365750"/>
                </a:lnTo>
                <a:lnTo>
                  <a:pt x="959859" y="5365750"/>
                </a:lnTo>
                <a:lnTo>
                  <a:pt x="959859" y="3568726"/>
                </a:lnTo>
                <a:lnTo>
                  <a:pt x="478419" y="3568726"/>
                </a:lnTo>
                <a:lnTo>
                  <a:pt x="478419" y="1473172"/>
                </a:lnTo>
                <a:lnTo>
                  <a:pt x="0" y="1473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04B2B00-1897-0825-790C-2E77C9B9BB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241652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6594474" y="908050"/>
            <a:ext cx="5333999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B990C5-FB23-BE28-94C8-09039FDEC0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982662" y="2378074"/>
            <a:ext cx="5370511" cy="38957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34184DEA-8B32-B3E5-D13D-B5B9DF0FE10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29725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168000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68000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722E921B-DAA3-4E14-D7E0-895BAE574AC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6651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630164A7-0856-C380-AA7F-C94DC69CF6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82889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6566940-789A-3677-9FBB-755FE074F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42235"/>
          </a:xfrm>
          <a:custGeom>
            <a:avLst/>
            <a:gdLst>
              <a:gd name="connsiteX0" fmla="*/ 10216470 w 10693400"/>
              <a:gd name="connsiteY0" fmla="*/ 0 h 2642235"/>
              <a:gd name="connsiteX1" fmla="*/ 10693400 w 10693400"/>
              <a:gd name="connsiteY1" fmla="*/ 0 h 2642235"/>
              <a:gd name="connsiteX2" fmla="*/ 10693400 w 10693400"/>
              <a:gd name="connsiteY2" fmla="*/ 1058263 h 2642235"/>
              <a:gd name="connsiteX3" fmla="*/ 10216470 w 10693400"/>
              <a:gd name="connsiteY3" fmla="*/ 1058263 h 2642235"/>
              <a:gd name="connsiteX4" fmla="*/ 0 w 10693400"/>
              <a:gd name="connsiteY4" fmla="*/ 0 h 2642235"/>
              <a:gd name="connsiteX5" fmla="*/ 9728668 w 10693400"/>
              <a:gd name="connsiteY5" fmla="*/ 0 h 2642235"/>
              <a:gd name="connsiteX6" fmla="*/ 9728668 w 10693400"/>
              <a:gd name="connsiteY6" fmla="*/ 1058270 h 2642235"/>
              <a:gd name="connsiteX7" fmla="*/ 10216470 w 10693400"/>
              <a:gd name="connsiteY7" fmla="*/ 1058270 h 2642235"/>
              <a:gd name="connsiteX8" fmla="*/ 10216470 w 10693400"/>
              <a:gd name="connsiteY8" fmla="*/ 2642235 h 2642235"/>
              <a:gd name="connsiteX9" fmla="*/ 9722305 w 10693400"/>
              <a:gd name="connsiteY9" fmla="*/ 2642235 h 2642235"/>
              <a:gd name="connsiteX10" fmla="*/ 9722305 w 10693400"/>
              <a:gd name="connsiteY10" fmla="*/ 1058263 h 2642235"/>
              <a:gd name="connsiteX11" fmla="*/ 9240865 w 10693400"/>
              <a:gd name="connsiteY11" fmla="*/ 1058263 h 2642235"/>
              <a:gd name="connsiteX12" fmla="*/ 9240865 w 10693400"/>
              <a:gd name="connsiteY12" fmla="*/ 2642235 h 2642235"/>
              <a:gd name="connsiteX13" fmla="*/ 8746708 w 10693400"/>
              <a:gd name="connsiteY13" fmla="*/ 2642235 h 2642235"/>
              <a:gd name="connsiteX14" fmla="*/ 8746708 w 10693400"/>
              <a:gd name="connsiteY14" fmla="*/ 1058263 h 2642235"/>
              <a:gd name="connsiteX15" fmla="*/ 8265268 w 10693400"/>
              <a:gd name="connsiteY15" fmla="*/ 1058263 h 2642235"/>
              <a:gd name="connsiteX16" fmla="*/ 8265268 w 10693400"/>
              <a:gd name="connsiteY16" fmla="*/ 2642235 h 2642235"/>
              <a:gd name="connsiteX17" fmla="*/ 0 w 10693400"/>
              <a:gd name="connsiteY17" fmla="*/ 2642235 h 264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264223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42235"/>
                </a:lnTo>
                <a:lnTo>
                  <a:pt x="9722305" y="264223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42235"/>
                </a:lnTo>
                <a:lnTo>
                  <a:pt x="8746708" y="2642235"/>
                </a:lnTo>
                <a:lnTo>
                  <a:pt x="8746708" y="1058263"/>
                </a:lnTo>
                <a:lnTo>
                  <a:pt x="8265268" y="1058263"/>
                </a:lnTo>
                <a:lnTo>
                  <a:pt x="8265268" y="2642235"/>
                </a:lnTo>
                <a:lnTo>
                  <a:pt x="0" y="2642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53258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465924"/>
            <a:ext cx="9756774" cy="595512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006CBD9-9BFA-DEA5-F0DE-8CCBF505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02F77-0B10-98F2-4649-44D0805140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EF8317-0D07-D80E-C937-4A98CA66CE75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03.11.2023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296665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3051565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3051565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3051565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B18930CB-0C4C-E441-3A70-59E1529BA0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63525" y="3662925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9A1046-02AF-D92F-A1C9-923984B9B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93E41189-7B8C-DC0F-063A-0204CCCDD2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202382" y="3662925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F9280DC-F72F-F20B-7634-D597DF28D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A992D505-B943-32D2-58C2-58146ACACA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133619" y="3662925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3949A475-2582-7688-49B7-01E71DE12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222C8D91-3E87-0C40-1D59-559068499D8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767954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9060A92-7333-E9D2-FEF2-734B7CDC82DC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custGeom>
            <a:avLst/>
            <a:gdLst>
              <a:gd name="connsiteX0" fmla="*/ 10697910 w 11664950"/>
              <a:gd name="connsiteY0" fmla="*/ 3576013 h 5365750"/>
              <a:gd name="connsiteX1" fmla="*/ 11192067 w 11664950"/>
              <a:gd name="connsiteY1" fmla="*/ 3576013 h 5365750"/>
              <a:gd name="connsiteX2" fmla="*/ 11192067 w 11664950"/>
              <a:gd name="connsiteY2" fmla="*/ 5365750 h 5365750"/>
              <a:gd name="connsiteX3" fmla="*/ 10697910 w 11664950"/>
              <a:gd name="connsiteY3" fmla="*/ 5365750 h 5365750"/>
              <a:gd name="connsiteX4" fmla="*/ 11192067 w 11664950"/>
              <a:gd name="connsiteY4" fmla="*/ 1455141 h 5365750"/>
              <a:gd name="connsiteX5" fmla="*/ 11664950 w 11664950"/>
              <a:gd name="connsiteY5" fmla="*/ 1455141 h 5365750"/>
              <a:gd name="connsiteX6" fmla="*/ 11664950 w 11664950"/>
              <a:gd name="connsiteY6" fmla="*/ 3576012 h 5365750"/>
              <a:gd name="connsiteX7" fmla="*/ 11192067 w 11664950"/>
              <a:gd name="connsiteY7" fmla="*/ 3576012 h 5365750"/>
              <a:gd name="connsiteX8" fmla="*/ 0 w 11664950"/>
              <a:gd name="connsiteY8" fmla="*/ 0 h 5365750"/>
              <a:gd name="connsiteX9" fmla="*/ 11192067 w 11664950"/>
              <a:gd name="connsiteY9" fmla="*/ 0 h 5365750"/>
              <a:gd name="connsiteX10" fmla="*/ 11192067 w 11664950"/>
              <a:gd name="connsiteY10" fmla="*/ 1455139 h 5365750"/>
              <a:gd name="connsiteX11" fmla="*/ 10697909 w 11664950"/>
              <a:gd name="connsiteY11" fmla="*/ 1455139 h 5365750"/>
              <a:gd name="connsiteX12" fmla="*/ 10697909 w 11664950"/>
              <a:gd name="connsiteY12" fmla="*/ 3576012 h 5365750"/>
              <a:gd name="connsiteX13" fmla="*/ 10216470 w 11664950"/>
              <a:gd name="connsiteY13" fmla="*/ 3576012 h 5365750"/>
              <a:gd name="connsiteX14" fmla="*/ 10216470 w 11664950"/>
              <a:gd name="connsiteY14" fmla="*/ 5365750 h 5365750"/>
              <a:gd name="connsiteX15" fmla="*/ 0 w 11664950"/>
              <a:gd name="connsiteY15" fmla="*/ 5365750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0" h="5365750">
                <a:moveTo>
                  <a:pt x="10697910" y="3576013"/>
                </a:moveTo>
                <a:lnTo>
                  <a:pt x="11192067" y="3576013"/>
                </a:lnTo>
                <a:lnTo>
                  <a:pt x="11192067" y="5365750"/>
                </a:lnTo>
                <a:lnTo>
                  <a:pt x="10697910" y="5365750"/>
                </a:lnTo>
                <a:close/>
                <a:moveTo>
                  <a:pt x="11192067" y="1455141"/>
                </a:moveTo>
                <a:lnTo>
                  <a:pt x="11664950" y="1455141"/>
                </a:lnTo>
                <a:lnTo>
                  <a:pt x="11664950" y="3576012"/>
                </a:lnTo>
                <a:lnTo>
                  <a:pt x="11192067" y="3576012"/>
                </a:lnTo>
                <a:close/>
                <a:moveTo>
                  <a:pt x="0" y="0"/>
                </a:moveTo>
                <a:lnTo>
                  <a:pt x="11192067" y="0"/>
                </a:lnTo>
                <a:lnTo>
                  <a:pt x="11192067" y="1455139"/>
                </a:lnTo>
                <a:lnTo>
                  <a:pt x="10697909" y="1455139"/>
                </a:lnTo>
                <a:lnTo>
                  <a:pt x="10697909" y="3576012"/>
                </a:lnTo>
                <a:lnTo>
                  <a:pt x="10216470" y="3576012"/>
                </a:lnTo>
                <a:lnTo>
                  <a:pt x="10216470" y="5365750"/>
                </a:lnTo>
                <a:lnTo>
                  <a:pt x="0" y="53657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4000"/>
              </a:lnSpc>
            </a:pP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30917BA9-493B-8D23-27F8-2F6FF0036A4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995838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577339" y="1320164"/>
            <a:ext cx="9379585" cy="4953635"/>
          </a:xfrm>
        </p:spPr>
        <p:txBody>
          <a:bodyPr/>
          <a:lstStyle>
            <a:lvl1pPr marL="92075" indent="-92075">
              <a:lnSpc>
                <a:spcPct val="90000"/>
              </a:lnSpc>
              <a:buNone/>
              <a:defRPr sz="4000" spc="8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48EC5067-453C-D66E-5244-FCBB5A8780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5662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638299" y="1320164"/>
            <a:ext cx="9318625" cy="4953635"/>
          </a:xfrm>
        </p:spPr>
        <p:txBody>
          <a:bodyPr/>
          <a:lstStyle>
            <a:lvl1pPr marL="92075" indent="-92075">
              <a:lnSpc>
                <a:spcPct val="94000"/>
              </a:lnSpc>
              <a:buNone/>
              <a:tabLst>
                <a:tab pos="92075" algn="l"/>
              </a:tabLst>
              <a:defRPr sz="2000" spc="2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1AA60F96-1047-41ED-C615-051C9BEB0D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94306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5221128"/>
            <a:ext cx="9756773" cy="1376522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DA01E7-B9F8-0F29-721B-DBF3ABE344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E7D435-6EF8-E400-2512-45D744B8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2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D483F02-ED2A-4CB5-E9B6-9F1518D61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65095"/>
          </a:xfrm>
          <a:custGeom>
            <a:avLst/>
            <a:gdLst>
              <a:gd name="connsiteX0" fmla="*/ 10216470 w 10693400"/>
              <a:gd name="connsiteY0" fmla="*/ 0 h 2665095"/>
              <a:gd name="connsiteX1" fmla="*/ 10693400 w 10693400"/>
              <a:gd name="connsiteY1" fmla="*/ 0 h 2665095"/>
              <a:gd name="connsiteX2" fmla="*/ 10693400 w 10693400"/>
              <a:gd name="connsiteY2" fmla="*/ 1058263 h 2665095"/>
              <a:gd name="connsiteX3" fmla="*/ 10216470 w 10693400"/>
              <a:gd name="connsiteY3" fmla="*/ 1058263 h 2665095"/>
              <a:gd name="connsiteX4" fmla="*/ 0 w 10693400"/>
              <a:gd name="connsiteY4" fmla="*/ 0 h 2665095"/>
              <a:gd name="connsiteX5" fmla="*/ 9728668 w 10693400"/>
              <a:gd name="connsiteY5" fmla="*/ 0 h 2665095"/>
              <a:gd name="connsiteX6" fmla="*/ 9728668 w 10693400"/>
              <a:gd name="connsiteY6" fmla="*/ 1058270 h 2665095"/>
              <a:gd name="connsiteX7" fmla="*/ 10216470 w 10693400"/>
              <a:gd name="connsiteY7" fmla="*/ 1058270 h 2665095"/>
              <a:gd name="connsiteX8" fmla="*/ 10216470 w 10693400"/>
              <a:gd name="connsiteY8" fmla="*/ 2665095 h 2665095"/>
              <a:gd name="connsiteX9" fmla="*/ 9722305 w 10693400"/>
              <a:gd name="connsiteY9" fmla="*/ 2665095 h 2665095"/>
              <a:gd name="connsiteX10" fmla="*/ 9722305 w 10693400"/>
              <a:gd name="connsiteY10" fmla="*/ 1058263 h 2665095"/>
              <a:gd name="connsiteX11" fmla="*/ 9240865 w 10693400"/>
              <a:gd name="connsiteY11" fmla="*/ 1058263 h 2665095"/>
              <a:gd name="connsiteX12" fmla="*/ 9240865 w 10693400"/>
              <a:gd name="connsiteY12" fmla="*/ 2665095 h 2665095"/>
              <a:gd name="connsiteX13" fmla="*/ 0 w 10693400"/>
              <a:gd name="connsiteY13" fmla="*/ 2665095 h 266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266509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65095"/>
                </a:lnTo>
                <a:lnTo>
                  <a:pt x="9722305" y="266509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65095"/>
                </a:lnTo>
                <a:lnTo>
                  <a:pt x="0" y="26650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63732"/>
            <a:ext cx="9756773" cy="213391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FF3F45-F12D-C274-7337-8B959F8EB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1E3701-2675-78C1-3FB5-AF35653D8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8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AF3CB661-0B04-F788-83F9-332BB8BD1374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4"/>
            <a:ext cx="8054657" cy="167449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2A86E3-DF74-7E86-2859-9E158C3B3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1DDC08-BD9B-EA45-72EF-95F71CD61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0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7690E8C-6ADF-88D3-02DD-56A82DC07FF2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2BBA00-6D35-2307-66C4-DA4915955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03CADF-AE5E-324D-AD07-F6FEF9E2C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0725AD-B328-8A4F-AE8A-0A5A1B465926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24485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3B9E88-907B-D35C-DB3B-1D71C1CE5940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722304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7 h 5292725"/>
              <a:gd name="connsiteX3" fmla="*/ 9728666 w 10693400"/>
              <a:gd name="connsiteY3" fmla="*/ 3179137 h 5292725"/>
              <a:gd name="connsiteX4" fmla="*/ 9728666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3179140 h 5292725"/>
              <a:gd name="connsiteX7" fmla="*/ 9722304 w 10693400"/>
              <a:gd name="connsiteY7" fmla="*/ 3179140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3179136 h 5292725"/>
              <a:gd name="connsiteX11" fmla="*/ 8265267 w 10693400"/>
              <a:gd name="connsiteY11" fmla="*/ 3179136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9722304" y="0"/>
                </a:moveTo>
                <a:lnTo>
                  <a:pt x="10693400" y="0"/>
                </a:lnTo>
                <a:lnTo>
                  <a:pt x="10693400" y="3179137"/>
                </a:lnTo>
                <a:lnTo>
                  <a:pt x="9728666" y="3179137"/>
                </a:lnTo>
                <a:lnTo>
                  <a:pt x="9728666" y="5292725"/>
                </a:lnTo>
                <a:lnTo>
                  <a:pt x="9240865" y="5292725"/>
                </a:lnTo>
                <a:lnTo>
                  <a:pt x="9240865" y="3179140"/>
                </a:lnTo>
                <a:lnTo>
                  <a:pt x="9722304" y="3179140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3179136"/>
                </a:lnTo>
                <a:lnTo>
                  <a:pt x="8265267" y="3179136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5A12EA-2065-C2E3-32A4-8A122123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1FAE31-E121-977E-1BDA-64CBD8C114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285BC8-7B04-2C18-68E3-EFA6EDA9DD20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06098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EC58BCB-4168-C9FD-E169-C7AB9C2C9D2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19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69 w 10693400"/>
              <a:gd name="connsiteY3" fmla="*/ 2124075 h 5292725"/>
              <a:gd name="connsiteX4" fmla="*/ 10216469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2124076 h 5292725"/>
              <a:gd name="connsiteX7" fmla="*/ 10211962 w 10693400"/>
              <a:gd name="connsiteY7" fmla="*/ 2124076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2124073 h 5292725"/>
              <a:gd name="connsiteX11" fmla="*/ 8265267 w 10693400"/>
              <a:gd name="connsiteY11" fmla="*/ 2124073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1962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69" y="2124075"/>
                </a:lnTo>
                <a:lnTo>
                  <a:pt x="10216469" y="5292725"/>
                </a:lnTo>
                <a:lnTo>
                  <a:pt x="9240865" y="5292725"/>
                </a:lnTo>
                <a:lnTo>
                  <a:pt x="9240865" y="2124076"/>
                </a:lnTo>
                <a:lnTo>
                  <a:pt x="10211962" y="2124076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2124073"/>
                </a:lnTo>
                <a:lnTo>
                  <a:pt x="8265267" y="2124073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3DE488-5020-2FA5-1F44-824CECF21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C1A12C-616D-6CF5-B449-CAE04E73E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C9785A-6D84-6E21-C7B0-20E8C7D78BBA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1944518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95810B9-2703-2B39-FC61-AB5690FFB2EA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240865 w 10693400"/>
              <a:gd name="connsiteY0" fmla="*/ 2124077 h 5292725"/>
              <a:gd name="connsiteX1" fmla="*/ 9722304 w 10693400"/>
              <a:gd name="connsiteY1" fmla="*/ 2124077 h 5292725"/>
              <a:gd name="connsiteX2" fmla="*/ 9722304 w 10693400"/>
              <a:gd name="connsiteY2" fmla="*/ 5292725 h 5292725"/>
              <a:gd name="connsiteX3" fmla="*/ 9240865 w 10693400"/>
              <a:gd name="connsiteY3" fmla="*/ 5292725 h 5292725"/>
              <a:gd name="connsiteX4" fmla="*/ 9722305 w 10693400"/>
              <a:gd name="connsiteY4" fmla="*/ 0 h 5292725"/>
              <a:gd name="connsiteX5" fmla="*/ 10693400 w 10693400"/>
              <a:gd name="connsiteY5" fmla="*/ 0 h 5292725"/>
              <a:gd name="connsiteX6" fmla="*/ 10693400 w 10693400"/>
              <a:gd name="connsiteY6" fmla="*/ 2124075 h 5292725"/>
              <a:gd name="connsiteX7" fmla="*/ 9722305 w 10693400"/>
              <a:gd name="connsiteY7" fmla="*/ 2124075 h 5292725"/>
              <a:gd name="connsiteX8" fmla="*/ 8746708 w 10693400"/>
              <a:gd name="connsiteY8" fmla="*/ 0 h 5292725"/>
              <a:gd name="connsiteX9" fmla="*/ 9240865 w 10693400"/>
              <a:gd name="connsiteY9" fmla="*/ 0 h 5292725"/>
              <a:gd name="connsiteX10" fmla="*/ 9240865 w 10693400"/>
              <a:gd name="connsiteY10" fmla="*/ 2124074 h 5292725"/>
              <a:gd name="connsiteX11" fmla="*/ 8746708 w 10693400"/>
              <a:gd name="connsiteY11" fmla="*/ 2124074 h 5292725"/>
              <a:gd name="connsiteX12" fmla="*/ 0 w 10693400"/>
              <a:gd name="connsiteY12" fmla="*/ 0 h 5292725"/>
              <a:gd name="connsiteX13" fmla="*/ 8265268 w 10693400"/>
              <a:gd name="connsiteY13" fmla="*/ 0 h 5292725"/>
              <a:gd name="connsiteX14" fmla="*/ 8265268 w 10693400"/>
              <a:gd name="connsiteY14" fmla="*/ 2124076 h 5292725"/>
              <a:gd name="connsiteX15" fmla="*/ 8742198 w 10693400"/>
              <a:gd name="connsiteY15" fmla="*/ 2124076 h 5292725"/>
              <a:gd name="connsiteX16" fmla="*/ 8742198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9240865" y="2124077"/>
                </a:moveTo>
                <a:lnTo>
                  <a:pt x="9722304" y="2124077"/>
                </a:lnTo>
                <a:lnTo>
                  <a:pt x="9722304" y="5292725"/>
                </a:lnTo>
                <a:lnTo>
                  <a:pt x="9240865" y="5292725"/>
                </a:lnTo>
                <a:close/>
                <a:moveTo>
                  <a:pt x="9722305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9722305" y="2124075"/>
                </a:lnTo>
                <a:close/>
                <a:moveTo>
                  <a:pt x="8746708" y="0"/>
                </a:moveTo>
                <a:lnTo>
                  <a:pt x="9240865" y="0"/>
                </a:lnTo>
                <a:lnTo>
                  <a:pt x="9240865" y="2124074"/>
                </a:lnTo>
                <a:lnTo>
                  <a:pt x="8746708" y="2124074"/>
                </a:lnTo>
                <a:close/>
                <a:moveTo>
                  <a:pt x="0" y="0"/>
                </a:moveTo>
                <a:lnTo>
                  <a:pt x="8265268" y="0"/>
                </a:lnTo>
                <a:lnTo>
                  <a:pt x="8265268" y="2124076"/>
                </a:lnTo>
                <a:lnTo>
                  <a:pt x="8742198" y="2124076"/>
                </a:lnTo>
                <a:lnTo>
                  <a:pt x="8742198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2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8E3449-9216-E16E-D0E6-5AE2BF8E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F8E6D2-B475-8547-4543-C90A99C242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36EF60-71A9-39AB-C786-B69DAA442C2F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03.11.2023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29905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255AAA4-A63F-294C-B32E-900D2008339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64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5 h 5292725"/>
              <a:gd name="connsiteX3" fmla="*/ 10216469 w 10693400"/>
              <a:gd name="connsiteY3" fmla="*/ 3179135 h 5292725"/>
              <a:gd name="connsiteX4" fmla="*/ 10216469 w 10693400"/>
              <a:gd name="connsiteY4" fmla="*/ 5292725 h 5292725"/>
              <a:gd name="connsiteX5" fmla="*/ 9739527 w 10693400"/>
              <a:gd name="connsiteY5" fmla="*/ 5292725 h 5292725"/>
              <a:gd name="connsiteX6" fmla="*/ 9739527 w 10693400"/>
              <a:gd name="connsiteY6" fmla="*/ 3179140 h 5292725"/>
              <a:gd name="connsiteX7" fmla="*/ 10216462 w 10693400"/>
              <a:gd name="connsiteY7" fmla="*/ 3179140 h 5292725"/>
              <a:gd name="connsiteX8" fmla="*/ 9240864 w 10693400"/>
              <a:gd name="connsiteY8" fmla="*/ 0 h 5292725"/>
              <a:gd name="connsiteX9" fmla="*/ 9739527 w 10693400"/>
              <a:gd name="connsiteY9" fmla="*/ 0 h 5292725"/>
              <a:gd name="connsiteX10" fmla="*/ 9739527 w 10693400"/>
              <a:gd name="connsiteY10" fmla="*/ 3179136 h 5292725"/>
              <a:gd name="connsiteX11" fmla="*/ 9240864 w 10693400"/>
              <a:gd name="connsiteY11" fmla="*/ 3179136 h 5292725"/>
              <a:gd name="connsiteX12" fmla="*/ 0 w 10693400"/>
              <a:gd name="connsiteY12" fmla="*/ 0 h 5292725"/>
              <a:gd name="connsiteX13" fmla="*/ 8742197 w 10693400"/>
              <a:gd name="connsiteY13" fmla="*/ 0 h 5292725"/>
              <a:gd name="connsiteX14" fmla="*/ 8742197 w 10693400"/>
              <a:gd name="connsiteY14" fmla="*/ 3179136 h 5292725"/>
              <a:gd name="connsiteX15" fmla="*/ 9240861 w 10693400"/>
              <a:gd name="connsiteY15" fmla="*/ 3179136 h 5292725"/>
              <a:gd name="connsiteX16" fmla="*/ 9240861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10216462" y="0"/>
                </a:moveTo>
                <a:lnTo>
                  <a:pt x="10693400" y="0"/>
                </a:lnTo>
                <a:lnTo>
                  <a:pt x="10693400" y="3179135"/>
                </a:lnTo>
                <a:lnTo>
                  <a:pt x="10216469" y="3179135"/>
                </a:lnTo>
                <a:lnTo>
                  <a:pt x="10216469" y="5292725"/>
                </a:lnTo>
                <a:lnTo>
                  <a:pt x="9739527" y="5292725"/>
                </a:lnTo>
                <a:lnTo>
                  <a:pt x="9739527" y="3179140"/>
                </a:lnTo>
                <a:lnTo>
                  <a:pt x="10216462" y="3179140"/>
                </a:lnTo>
                <a:close/>
                <a:moveTo>
                  <a:pt x="9240864" y="0"/>
                </a:moveTo>
                <a:lnTo>
                  <a:pt x="9739527" y="0"/>
                </a:lnTo>
                <a:lnTo>
                  <a:pt x="9739527" y="3179136"/>
                </a:lnTo>
                <a:lnTo>
                  <a:pt x="9240864" y="3179136"/>
                </a:lnTo>
                <a:close/>
                <a:moveTo>
                  <a:pt x="0" y="0"/>
                </a:moveTo>
                <a:lnTo>
                  <a:pt x="8742197" y="0"/>
                </a:lnTo>
                <a:lnTo>
                  <a:pt x="8742197" y="3179136"/>
                </a:lnTo>
                <a:lnTo>
                  <a:pt x="9240861" y="3179136"/>
                </a:lnTo>
                <a:lnTo>
                  <a:pt x="9240861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C21073-32FD-A544-C94E-BA56D1926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48214C-19DA-EBB3-0F96-F3D14C462B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474825-2C8F-7FA9-D75D-7B2DA0775A38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r>
              <a:rPr lang="de-DE" sz="1500" spc="0" baseline="0" dirty="0"/>
              <a:t>21.11.2023</a:t>
            </a:r>
          </a:p>
        </p:txBody>
      </p:sp>
    </p:spTree>
    <p:extLst>
      <p:ext uri="{BB962C8B-B14F-4D97-AF65-F5344CB8AC3E}">
        <p14:creationId xmlns:p14="http://schemas.microsoft.com/office/powerpoint/2010/main" val="3146879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D7928B-877F-506D-260A-57C787CE4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935480"/>
            <a:ext cx="9974262" cy="4338320"/>
          </a:xfrm>
        </p:spPr>
        <p:txBody>
          <a:bodyPr/>
          <a:lstStyle>
            <a:lvl1pPr marL="625475" indent="-625475">
              <a:buFont typeface="+mj-lt"/>
              <a:buAutoNum type="arabicPeriod"/>
              <a:defRPr/>
            </a:lvl1pPr>
            <a:lvl2pPr marL="860425" indent="-228600">
              <a:defRPr/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05CE7D7D-787E-8487-11A6-4181A4C0EF1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11648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D16E67B-7FAB-B2B1-4D79-D6415D3520A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0245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D013FC-D17E-9343-FFBE-A340DC50518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2" y="1252855"/>
            <a:ext cx="9974263" cy="4410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BC901-5E55-E668-34DD-9BB7DB29E4E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982663" y="1844674"/>
            <a:ext cx="9974262" cy="4429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AE49C6E-14B3-E3F0-F085-18D2A6F2C2F8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4475" y="225678"/>
            <a:ext cx="1977232" cy="4240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8D8E65A-254A-6A78-9E94-F0C8949F4468}"/>
              </a:ext>
            </a:extLst>
          </p:cNvPr>
          <p:cNvSpPr txBox="1"/>
          <p:nvPr userDrawn="1"/>
        </p:nvSpPr>
        <p:spPr bwMode="gray">
          <a:xfrm>
            <a:off x="263525" y="6477000"/>
            <a:ext cx="11664950" cy="138176"/>
          </a:xfrm>
          <a:prstGeom prst="rect">
            <a:avLst/>
          </a:prstGeom>
          <a:noFill/>
        </p:spPr>
        <p:txBody>
          <a:bodyPr wrap="square" lIns="0" tIns="0" rIns="0" bIns="0" anchor="b">
            <a:noAutofit/>
          </a:bodyPr>
          <a:lstStyle/>
          <a:p>
            <a:r>
              <a:rPr lang="de-DE" sz="600" spc="0" baseline="0" dirty="0"/>
              <a:t>Peer-Feedback, Poster-Sessions und OER in ILIAS-Kursräumen  I  Hochschule Bielefeld  I  </a:t>
            </a:r>
            <a:fld id="{75B8A6A3-EC32-430C-B2A6-A56A5CD621F6}" type="datetime1">
              <a:rPr lang="de-DE" sz="600" spc="0" baseline="0" smtClean="0"/>
              <a:t>03.11.2023</a:t>
            </a:fld>
            <a:r>
              <a:rPr lang="de-DE" sz="600" spc="0" baseline="0" dirty="0"/>
              <a:t>  I  Seite </a:t>
            </a:r>
            <a:fld id="{83D501BB-3CE5-4313-8E22-3A52033AD7BF}" type="slidenum">
              <a:rPr lang="de-DE" sz="600" spc="0" baseline="0" smtClean="0"/>
              <a:t>‹Nr.›</a:t>
            </a:fld>
            <a:endParaRPr lang="de-DE" sz="600" spc="0" baseline="0" dirty="0"/>
          </a:p>
        </p:txBody>
      </p:sp>
    </p:spTree>
    <p:extLst>
      <p:ext uri="{BB962C8B-B14F-4D97-AF65-F5344CB8AC3E}">
        <p14:creationId xmlns:p14="http://schemas.microsoft.com/office/powerpoint/2010/main" val="56537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50" r:id="rId9"/>
    <p:sldLayoutId id="2147483678" r:id="rId10"/>
    <p:sldLayoutId id="2147483654" r:id="rId11"/>
    <p:sldLayoutId id="2147483672" r:id="rId12"/>
    <p:sldLayoutId id="2147483673" r:id="rId13"/>
    <p:sldLayoutId id="2147483663" r:id="rId14"/>
    <p:sldLayoutId id="2147483664" r:id="rId15"/>
    <p:sldLayoutId id="2147483674" r:id="rId16"/>
    <p:sldLayoutId id="2147483665" r:id="rId17"/>
    <p:sldLayoutId id="2147483666" r:id="rId18"/>
    <p:sldLayoutId id="2147483667" r:id="rId19"/>
    <p:sldLayoutId id="2147483668" r:id="rId20"/>
    <p:sldLayoutId id="2147483675" r:id="rId21"/>
    <p:sldLayoutId id="2147483676" r:id="rId22"/>
    <p:sldLayoutId id="2147483677" r:id="rId23"/>
    <p:sldLayoutId id="2147483669" r:id="rId24"/>
    <p:sldLayoutId id="2147483670" r:id="rId25"/>
    <p:sldLayoutId id="2147483671" r:id="rId26"/>
    <p:sldLayoutId id="2147483679" r:id="rId27"/>
    <p:sldLayoutId id="21474836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orient="horz" pos="572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6902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822" userDrawn="1">
          <p15:clr>
            <a:srgbClr val="F26B43"/>
          </p15:clr>
        </p15:guide>
        <p15:guide id="7" orient="horz" pos="3952" userDrawn="1">
          <p15:clr>
            <a:srgbClr val="F26B43"/>
          </p15:clr>
        </p15:guide>
        <p15:guide id="8" pos="619" userDrawn="1">
          <p15:clr>
            <a:srgbClr val="F26B43"/>
          </p15:clr>
        </p15:guide>
        <p15:guide id="9" orient="horz" pos="1162" userDrawn="1">
          <p15:clr>
            <a:srgbClr val="F26B43"/>
          </p15:clr>
        </p15:guide>
        <p15:guide id="10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de/browse-author.php?a=138450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www.publicdomainpictures.net/de/view-image.php?image=387458&amp;picture=fragen-und-antworte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creativecommons.org/publicdomain/zero/1.0/" TargetMode="External"/><Relationship Id="rId5" Type="http://schemas.openxmlformats.org/officeDocument/2006/relationships/hyperlink" Target="https://www.publicdomainpictures.net/de/browse-author.php?a=155932" TargetMode="External"/><Relationship Id="rId4" Type="http://schemas.openxmlformats.org/officeDocument/2006/relationships/hyperlink" Target="https://www.publicdomainpictures.net/de/view-image.php?image=387148&amp;picture=videokonferenz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sbi.de/elearning/goto.php?target=crs_1302203&amp;client_id=FH-Bielefeld" TargetMode="External"/><Relationship Id="rId3" Type="http://schemas.openxmlformats.org/officeDocument/2006/relationships/hyperlink" Target="https://github.com/Artificial-Intelligence-HSBI-TDU/KI-Vorlesung" TargetMode="External"/><Relationship Id="rId7" Type="http://schemas.openxmlformats.org/officeDocument/2006/relationships/hyperlink" Target="https://github.com/Compiler-CampusMinden/CB-Vorlesung-Bachelor" TargetMode="External"/><Relationship Id="rId2" Type="http://schemas.openxmlformats.org/officeDocument/2006/relationships/hyperlink" Target="https://www.hsbi.de/elearning/goto.php?target=crs_1089753&amp;client_id=FH-Bielefeld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hsbi.de/elearning/goto.php?target=crs_1089779&amp;client_id=FH-Bielefeld" TargetMode="External"/><Relationship Id="rId5" Type="http://schemas.openxmlformats.org/officeDocument/2006/relationships/hyperlink" Target="https://github.com/Programmiermethoden/PM-Lecture" TargetMode="External"/><Relationship Id="rId4" Type="http://schemas.openxmlformats.org/officeDocument/2006/relationships/hyperlink" Target="https://www.hsbi.de/elearning/goto.php?target=crs_1089782&amp;client_id=FH-Bielefeld" TargetMode="External"/><Relationship Id="rId9" Type="http://schemas.openxmlformats.org/officeDocument/2006/relationships/hyperlink" Target="https://github.com/Compiler-CampusMinden/CB-Vorlesung-Maste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Peer-Feedback, Poster-Sessions und OER in ILIAS-Kursräumen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F0E6F6-7859-C208-A264-4D8963F5D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/>
              <a:t>Carsten Gips, Finn Amini Kaveh (HSBI)</a:t>
            </a:r>
          </a:p>
        </p:txBody>
      </p:sp>
      <p:pic>
        <p:nvPicPr>
          <p:cNvPr id="4" name="Picture 1" descr="https://licensebuttons.net/l/by-sa/4.0/88x31.png">
            <a:extLst>
              <a:ext uri="{FF2B5EF4-FFF2-40B4-BE49-F238E27FC236}">
                <a16:creationId xmlns:a16="http://schemas.microsoft.com/office/drawing/2014/main" id="{FED876CD-8F9D-5D0E-CCAC-DE81FDC7707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3697" y="6115321"/>
            <a:ext cx="453728" cy="1596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A0CB7223-F56F-900D-2AE0-FED3D5D8DAAF}"/>
              </a:ext>
            </a:extLst>
          </p:cNvPr>
          <p:cNvSpPr txBox="1">
            <a:spLocks/>
          </p:cNvSpPr>
          <p:nvPr/>
        </p:nvSpPr>
        <p:spPr bwMode="gray">
          <a:xfrm>
            <a:off x="2943813" y="6120144"/>
            <a:ext cx="7200000" cy="154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Unless otherwise noted, this work is licensed under CC BY-SA 4.0.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933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Einrichtung des ILIAS-Kursraums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Seitengestaltung:</a:t>
            </a:r>
          </a:p>
          <a:p>
            <a:pPr lvl="1"/>
            <a:r>
              <a:rPr lang="de-DE" dirty="0"/>
              <a:t>Für jeden Zyklus wurde ein Block mit den entsprechenden Inhalten angelegt und auf die Übungsobjekte verlinkt</a:t>
            </a:r>
          </a:p>
          <a:p>
            <a:pPr lvl="1"/>
            <a:r>
              <a:rPr lang="de-DE" dirty="0"/>
              <a:t>Blöcke zeitgesteuert aktiviert und deaktiviert</a:t>
            </a:r>
          </a:p>
          <a:p>
            <a:pPr lvl="1"/>
            <a:r>
              <a:rPr lang="de-DE" dirty="0"/>
              <a:t>Blöcke zusätzlich farblich unterschiedlich</a:t>
            </a:r>
          </a:p>
          <a:p>
            <a:r>
              <a:rPr lang="de-DE" dirty="0"/>
              <a:t>Studierende sehen dadurch nur die Kerninformationen sowie den Block für den aktuellen Zyklus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Intuitives Verständnis der zu erledigen Aufgaben </a:t>
            </a:r>
          </a:p>
          <a:p>
            <a:pPr lvl="1"/>
            <a:r>
              <a:rPr lang="de-DE" dirty="0"/>
              <a:t>Klare Gliederung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9920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</a:t>
            </a:r>
            <a:r>
              <a:rPr lang="de-DE" dirty="0"/>
              <a:t>es für den </a:t>
            </a:r>
            <a:r>
              <a:rPr lang="de-DE" dirty="0" err="1"/>
              <a:t>administator</a:t>
            </a:r>
            <a:r>
              <a:rPr lang="de-DE" dirty="0"/>
              <a:t> aus</a:t>
            </a:r>
            <a:endParaRPr dirty="0"/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C148A27-6D48-B4BB-E0D3-17039420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1693862"/>
            <a:ext cx="10266789" cy="46509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so für den </a:t>
            </a:r>
            <a:r>
              <a:rPr lang="de-DE" dirty="0" err="1"/>
              <a:t>benutzer</a:t>
            </a:r>
            <a:endParaRPr dirty="0"/>
          </a:p>
        </p:txBody>
      </p:sp>
      <p:pic>
        <p:nvPicPr>
          <p:cNvPr id="4" name="Grafik 3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607B61A6-40D1-D38A-5E56-F9930C9F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1693863"/>
            <a:ext cx="8105354" cy="46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Poster-Galerie</a:t>
            </a:r>
            <a:r>
              <a:rPr lang="de-DE" dirty="0"/>
              <a:t> – </a:t>
            </a:r>
            <a:r>
              <a:rPr lang="de-DE" dirty="0" err="1"/>
              <a:t>modul</a:t>
            </a:r>
            <a:r>
              <a:rPr lang="de-DE" dirty="0"/>
              <a:t>: KI</a:t>
            </a:r>
            <a:endParaRPr dirty="0"/>
          </a:p>
        </p:txBody>
      </p:sp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EEDE7EF-88C6-EE4B-1D46-D68D43A6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1790965"/>
            <a:ext cx="9977398" cy="44138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Digi</a:t>
            </a:r>
            <a:r>
              <a:rPr lang="de-DE" dirty="0"/>
              <a:t>-Scouts von </a:t>
            </a:r>
            <a:r>
              <a:rPr lang="de-DE" dirty="0" err="1"/>
              <a:t>DigikoS</a:t>
            </a:r>
            <a:endParaRPr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FCAABC-87FA-49BA-01D1-2CE390CF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Entwicklung und Umsetzung der Konzepte wurde unterstützt durch das </a:t>
            </a:r>
            <a:r>
              <a:rPr lang="de-DE" dirty="0" err="1"/>
              <a:t>DigikoS</a:t>
            </a:r>
            <a:r>
              <a:rPr lang="de-DE" dirty="0"/>
              <a:t> Projekt. Dazu gehörten…</a:t>
            </a:r>
          </a:p>
          <a:p>
            <a:pPr lvl="1"/>
            <a:r>
              <a:rPr lang="de-DE" dirty="0"/>
              <a:t>Die Einrichtung des Kursraumes in ILIAS</a:t>
            </a:r>
          </a:p>
          <a:p>
            <a:pPr lvl="1"/>
            <a:r>
              <a:rPr lang="de-DE" dirty="0"/>
              <a:t>Die Konfiguration des Peer-Feedbacks</a:t>
            </a:r>
          </a:p>
          <a:p>
            <a:pPr lvl="1"/>
            <a:r>
              <a:rPr lang="de-DE" dirty="0"/>
              <a:t>Die Konfiguration der Objekte für die Zyklen</a:t>
            </a:r>
          </a:p>
          <a:p>
            <a:pPr lvl="1"/>
            <a:r>
              <a:rPr lang="de-DE" dirty="0"/>
              <a:t>Die Umsetzung der Poster-Galerie</a:t>
            </a:r>
          </a:p>
          <a:p>
            <a:pPr lvl="1"/>
            <a:r>
              <a:rPr lang="de-DE" dirty="0"/>
              <a:t>Die Hilfe bei der Entwicklung von Umfragen zur Evaluation der eingesetzten Techniken</a:t>
            </a:r>
          </a:p>
          <a:p>
            <a:endParaRPr lang="de-DE" dirty="0"/>
          </a:p>
        </p:txBody>
      </p:sp>
      <p:pic>
        <p:nvPicPr>
          <p:cNvPr id="8" name="Inhaltsplatzhalter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198B50D-14BF-F0FC-2621-4ABF84C61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26" y="4433566"/>
            <a:ext cx="2971211" cy="18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b="1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160837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Konzept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Prof. </a:t>
            </a:r>
            <a:r>
              <a:rPr dirty="0" err="1"/>
              <a:t>Gips</a:t>
            </a:r>
            <a:r>
              <a:rPr dirty="0"/>
              <a:t> hat </a:t>
            </a:r>
            <a:r>
              <a:rPr dirty="0" err="1"/>
              <a:t>aktuell</a:t>
            </a:r>
            <a:r>
              <a:rPr dirty="0"/>
              <a:t> </a:t>
            </a:r>
            <a:r>
              <a:rPr b="1" dirty="0"/>
              <a:t>vier Module </a:t>
            </a:r>
            <a:r>
              <a:rPr b="1" dirty="0" err="1"/>
              <a:t>als</a:t>
            </a:r>
            <a:r>
              <a:rPr b="1" dirty="0"/>
              <a:t> OER </a:t>
            </a:r>
            <a:r>
              <a:rPr dirty="0" err="1"/>
              <a:t>überarbeitet</a:t>
            </a:r>
            <a:r>
              <a:rPr dirty="0"/>
              <a:t> und </a:t>
            </a:r>
            <a:r>
              <a:rPr dirty="0" err="1"/>
              <a:t>bereitgestellt</a:t>
            </a:r>
            <a:endParaRPr dirty="0"/>
          </a:p>
          <a:p>
            <a:pPr lvl="1"/>
            <a:r>
              <a:rPr dirty="0" err="1"/>
              <a:t>Entwicklung</a:t>
            </a:r>
            <a:r>
              <a:rPr dirty="0"/>
              <a:t> und </a:t>
            </a:r>
            <a:r>
              <a:rPr dirty="0" err="1"/>
              <a:t>Versionierung</a:t>
            </a:r>
            <a:r>
              <a:rPr dirty="0"/>
              <a:t> der </a:t>
            </a:r>
            <a:r>
              <a:rPr dirty="0" err="1"/>
              <a:t>Inhalte</a:t>
            </a:r>
            <a:r>
              <a:rPr dirty="0"/>
              <a:t> auf GitHub </a:t>
            </a:r>
            <a:r>
              <a:rPr dirty="0" err="1"/>
              <a:t>als</a:t>
            </a:r>
            <a:r>
              <a:rPr dirty="0"/>
              <a:t> Markdown-</a:t>
            </a:r>
            <a:r>
              <a:rPr dirty="0" err="1"/>
              <a:t>Quellen</a:t>
            </a:r>
            <a:endParaRPr dirty="0"/>
          </a:p>
          <a:p>
            <a:pPr lvl="1"/>
            <a:r>
              <a:rPr b="1" dirty="0" err="1"/>
              <a:t>Selbstentwickelte</a:t>
            </a:r>
            <a:r>
              <a:rPr b="1" dirty="0"/>
              <a:t> Toolchain </a:t>
            </a: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daraus</a:t>
            </a:r>
            <a:r>
              <a:rPr dirty="0"/>
              <a:t> </a:t>
            </a:r>
            <a:r>
              <a:rPr dirty="0" err="1"/>
              <a:t>automatisch</a:t>
            </a:r>
            <a:r>
              <a:rPr dirty="0"/>
              <a:t> </a:t>
            </a:r>
            <a:r>
              <a:rPr b="1" dirty="0" err="1"/>
              <a:t>Folien</a:t>
            </a:r>
            <a:r>
              <a:rPr b="1" dirty="0"/>
              <a:t> (PDF) </a:t>
            </a:r>
            <a:r>
              <a:rPr dirty="0" err="1"/>
              <a:t>sowie</a:t>
            </a:r>
            <a:r>
              <a:rPr dirty="0"/>
              <a:t> </a:t>
            </a:r>
            <a:r>
              <a:rPr dirty="0" err="1"/>
              <a:t>interaktive</a:t>
            </a:r>
            <a:r>
              <a:rPr dirty="0"/>
              <a:t> </a:t>
            </a:r>
            <a:r>
              <a:rPr b="1" dirty="0" err="1"/>
              <a:t>Lehrunterlagen</a:t>
            </a:r>
            <a:r>
              <a:rPr b="1" dirty="0"/>
              <a:t> (HTML-</a:t>
            </a:r>
            <a:r>
              <a:rPr b="1" dirty="0" err="1"/>
              <a:t>Lernmodul</a:t>
            </a:r>
            <a:r>
              <a:rPr b="1" dirty="0"/>
              <a:t>)</a:t>
            </a:r>
          </a:p>
          <a:p>
            <a:pPr lvl="0"/>
            <a:r>
              <a:rPr dirty="0" err="1"/>
              <a:t>Kurse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b="1" dirty="0" err="1"/>
              <a:t>offenen</a:t>
            </a:r>
            <a:r>
              <a:rPr b="1" dirty="0"/>
              <a:t> </a:t>
            </a:r>
            <a:r>
              <a:rPr b="1" dirty="0" err="1"/>
              <a:t>Bereich</a:t>
            </a:r>
            <a:r>
              <a:rPr b="1" dirty="0"/>
              <a:t> </a:t>
            </a:r>
            <a:r>
              <a:rPr b="1" dirty="0" err="1"/>
              <a:t>im</a:t>
            </a:r>
            <a:r>
              <a:rPr b="1" dirty="0"/>
              <a:t> ILIAS </a:t>
            </a:r>
            <a:r>
              <a:rPr dirty="0" err="1"/>
              <a:t>angelegt</a:t>
            </a:r>
            <a:r>
              <a:rPr dirty="0"/>
              <a:t>: </a:t>
            </a:r>
            <a:r>
              <a:rPr dirty="0" err="1"/>
              <a:t>Beschreibung</a:t>
            </a:r>
            <a:r>
              <a:rPr dirty="0"/>
              <a:t>, </a:t>
            </a:r>
            <a:r>
              <a:rPr dirty="0" err="1"/>
              <a:t>Lernmodul</a:t>
            </a:r>
            <a:r>
              <a:rPr dirty="0"/>
              <a:t>, Link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aktuellen</a:t>
            </a:r>
            <a:r>
              <a:rPr dirty="0"/>
              <a:t> </a:t>
            </a:r>
            <a:r>
              <a:rPr dirty="0" err="1"/>
              <a:t>geschlossenen</a:t>
            </a:r>
            <a:r>
              <a:rPr dirty="0"/>
              <a:t> </a:t>
            </a:r>
            <a:r>
              <a:rPr dirty="0" err="1"/>
              <a:t>Kursraum</a:t>
            </a:r>
            <a:endParaRPr dirty="0"/>
          </a:p>
          <a:p>
            <a:pPr lvl="0"/>
            <a:r>
              <a:rPr dirty="0" err="1"/>
              <a:t>Geschlossener</a:t>
            </a:r>
            <a:r>
              <a:rPr dirty="0"/>
              <a:t> </a:t>
            </a:r>
            <a:r>
              <a:rPr dirty="0" err="1"/>
              <a:t>Kursraum</a:t>
            </a:r>
            <a:r>
              <a:rPr dirty="0"/>
              <a:t> für </a:t>
            </a:r>
            <a:r>
              <a:rPr dirty="0" err="1"/>
              <a:t>Durchführung</a:t>
            </a:r>
            <a:r>
              <a:rPr dirty="0"/>
              <a:t> des </a:t>
            </a:r>
            <a:r>
              <a:rPr dirty="0" err="1"/>
              <a:t>Moduls</a:t>
            </a:r>
            <a:r>
              <a:rPr dirty="0"/>
              <a:t>: </a:t>
            </a:r>
            <a:r>
              <a:rPr dirty="0" err="1"/>
              <a:t>Organisation</a:t>
            </a:r>
            <a:r>
              <a:rPr dirty="0"/>
              <a:t> der </a:t>
            </a:r>
            <a:r>
              <a:rPr dirty="0" err="1"/>
              <a:t>Studierenden</a:t>
            </a:r>
            <a:r>
              <a:rPr dirty="0"/>
              <a:t>, </a:t>
            </a:r>
            <a:r>
              <a:rPr dirty="0" err="1"/>
              <a:t>Abgaben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Praktikum</a:t>
            </a:r>
            <a:r>
              <a:rPr dirty="0"/>
              <a:t>, … =&gt; Link in den </a:t>
            </a:r>
            <a:r>
              <a:rPr dirty="0" err="1"/>
              <a:t>offenen</a:t>
            </a:r>
            <a:r>
              <a:rPr dirty="0"/>
              <a:t> </a:t>
            </a:r>
            <a:r>
              <a:rPr dirty="0" err="1"/>
              <a:t>Kursraum</a:t>
            </a:r>
            <a:r>
              <a:rPr dirty="0"/>
              <a:t> für das </a:t>
            </a:r>
            <a:r>
              <a:rPr dirty="0" err="1"/>
              <a:t>Lernmodul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Screenshot GitHub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Öffentlich zugänglich</a:t>
            </a:r>
          </a:p>
          <a:p>
            <a:r>
              <a:rPr lang="de-DE" dirty="0"/>
              <a:t>Beinhaltet alle bereitgestellten Lehrinhalte</a:t>
            </a:r>
          </a:p>
          <a:p>
            <a:r>
              <a:rPr lang="de-DE" dirty="0"/>
              <a:t>Lehrinhalte zusätzlich in Form von Videos auf </a:t>
            </a:r>
            <a:r>
              <a:rPr lang="de-DE" dirty="0" err="1"/>
              <a:t>Youtube</a:t>
            </a:r>
            <a:r>
              <a:rPr lang="de-DE" dirty="0"/>
              <a:t> und im Medienportal</a:t>
            </a:r>
          </a:p>
          <a:p>
            <a:r>
              <a:rPr lang="de-DE" dirty="0"/>
              <a:t>Selbsttests in ILIAS (versteckt im offenen Kursraum)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Picture 1" descr="img/screenshot_cb_github.png">
            <a:extLst>
              <a:ext uri="{FF2B5EF4-FFF2-40B4-BE49-F238E27FC236}">
                <a16:creationId xmlns:a16="http://schemas.microsoft.com/office/drawing/2014/main" id="{B235E773-8AF4-798B-4AAF-355D0A5DA8A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389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offener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Für jeden zugänglich</a:t>
            </a:r>
          </a:p>
          <a:p>
            <a:r>
              <a:rPr lang="de-DE" dirty="0"/>
              <a:t>Darstellung aller fachlichen Inhalte im Lernmodul</a:t>
            </a:r>
          </a:p>
          <a:p>
            <a:r>
              <a:rPr lang="de-DE" dirty="0"/>
              <a:t>Umfasst eine Beschreibung des Moduls, sowie den Ablauf des jeweiligen Semesters</a:t>
            </a:r>
          </a:p>
          <a:p>
            <a:r>
              <a:rPr lang="de-DE" dirty="0"/>
              <a:t>Versteckt: Selbsttests</a:t>
            </a:r>
          </a:p>
        </p:txBody>
      </p:sp>
      <p:pic>
        <p:nvPicPr>
          <p:cNvPr id="7" name="Picture 1" descr="img/screenshot_cb_oer.png">
            <a:extLst>
              <a:ext uri="{FF2B5EF4-FFF2-40B4-BE49-F238E27FC236}">
                <a16:creationId xmlns:a16="http://schemas.microsoft.com/office/drawing/2014/main" id="{240FE57E-2FE7-1A85-6AE0-6F4497A111A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587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geschlossener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Ausschließlich zugänglich für Studierende, die das Modul Compilerbau belegen</a:t>
            </a:r>
          </a:p>
          <a:p>
            <a:r>
              <a:rPr lang="de-DE" dirty="0"/>
              <a:t>Beinhaltet keine fachlichen Inhalte</a:t>
            </a:r>
          </a:p>
          <a:p>
            <a:r>
              <a:rPr lang="de-DE" dirty="0"/>
              <a:t>Verlinkt auf den offenen Kursraum</a:t>
            </a:r>
          </a:p>
        </p:txBody>
      </p:sp>
      <p:pic>
        <p:nvPicPr>
          <p:cNvPr id="2" name="Picture 1" descr="img/screenshot_cb_ilias.png">
            <a:extLst>
              <a:ext uri="{FF2B5EF4-FFF2-40B4-BE49-F238E27FC236}">
                <a16:creationId xmlns:a16="http://schemas.microsoft.com/office/drawing/2014/main" id="{30FF93EF-0FBD-D9F7-DD33-E510A9727A0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22524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071525BD-7C0E-EBC0-BA2B-9327A572ED34}"/>
              </a:ext>
            </a:extLst>
          </p:cNvPr>
          <p:cNvSpPr txBox="1">
            <a:spLocks/>
          </p:cNvSpPr>
          <p:nvPr/>
        </p:nvSpPr>
        <p:spPr bwMode="gray">
          <a:xfrm>
            <a:off x="6620063" y="5510769"/>
            <a:ext cx="5036508" cy="612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4"/>
              </a:rPr>
              <a:t>Videokonferenz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5"/>
              </a:rPr>
              <a:t>alexandra</a:t>
            </a:r>
            <a:r>
              <a:rPr lang="de-DE" sz="1000" dirty="0">
                <a:hlinkClick r:id="rId5"/>
              </a:rPr>
              <a:t> Koch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7"/>
              </a:rPr>
              <a:t>Fragen und Antworten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8"/>
              </a:rPr>
              <a:t>mohamed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mahmoud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hassan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0303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80037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es </a:t>
            </a:r>
            <a:r>
              <a:rPr dirty="0" err="1"/>
              <a:t>aus</a:t>
            </a:r>
            <a:r>
              <a:rPr dirty="0"/>
              <a:t>: </a:t>
            </a:r>
            <a:r>
              <a:rPr dirty="0" err="1"/>
              <a:t>Lernmodul</a:t>
            </a:r>
            <a:r>
              <a:rPr dirty="0"/>
              <a:t> </a:t>
            </a:r>
            <a:r>
              <a:rPr dirty="0" err="1"/>
              <a:t>Compilerbau</a:t>
            </a:r>
            <a:endParaRPr dirty="0"/>
          </a:p>
        </p:txBody>
      </p:sp>
      <p:pic>
        <p:nvPicPr>
          <p:cNvPr id="3" name="Picture 1" descr="img/screenshot_cb_lernmodu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1200" y="2060337"/>
            <a:ext cx="538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g/screenshot_cb_lernmodul_sessio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0" y="1984137"/>
            <a:ext cx="5384800" cy="416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OER-</a:t>
            </a:r>
            <a:r>
              <a:rPr dirty="0" err="1"/>
              <a:t>Kurse</a:t>
            </a:r>
            <a:r>
              <a:rPr lang="de-DE" dirty="0"/>
              <a:t> (Überblick)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 err="1"/>
              <a:t>Künstliche</a:t>
            </a:r>
            <a:r>
              <a:rPr dirty="0"/>
              <a:t> </a:t>
            </a:r>
            <a:r>
              <a:rPr dirty="0" err="1"/>
              <a:t>Intelligenz</a:t>
            </a:r>
            <a:r>
              <a:rPr dirty="0"/>
              <a:t>: </a:t>
            </a:r>
            <a:r>
              <a:rPr dirty="0">
                <a:hlinkClick r:id="rId2"/>
              </a:rPr>
              <a:t>ILIAS</a:t>
            </a:r>
            <a:r>
              <a:rPr dirty="0"/>
              <a:t>, </a:t>
            </a:r>
            <a:r>
              <a:rPr dirty="0">
                <a:hlinkClick r:id="rId3"/>
              </a:rPr>
              <a:t>GitHub</a:t>
            </a:r>
          </a:p>
          <a:p>
            <a:pPr lvl="0"/>
            <a:r>
              <a:rPr dirty="0" err="1"/>
              <a:t>Programmiermethoden</a:t>
            </a:r>
            <a:r>
              <a:rPr dirty="0"/>
              <a:t>: </a:t>
            </a:r>
            <a:r>
              <a:rPr dirty="0">
                <a:hlinkClick r:id="rId4"/>
              </a:rPr>
              <a:t>ILIAS</a:t>
            </a:r>
            <a:r>
              <a:rPr dirty="0"/>
              <a:t>, </a:t>
            </a:r>
            <a:r>
              <a:rPr dirty="0">
                <a:hlinkClick r:id="rId5"/>
              </a:rPr>
              <a:t>GitHub</a:t>
            </a:r>
          </a:p>
          <a:p>
            <a:pPr lvl="0"/>
            <a:r>
              <a:rPr dirty="0" err="1"/>
              <a:t>Compilerbau</a:t>
            </a:r>
            <a:r>
              <a:rPr dirty="0"/>
              <a:t>: </a:t>
            </a:r>
            <a:r>
              <a:rPr dirty="0">
                <a:hlinkClick r:id="rId6"/>
              </a:rPr>
              <a:t>ILIAS</a:t>
            </a:r>
            <a:r>
              <a:rPr dirty="0"/>
              <a:t>, </a:t>
            </a:r>
            <a:r>
              <a:rPr dirty="0">
                <a:hlinkClick r:id="rId7"/>
              </a:rPr>
              <a:t>GitHub</a:t>
            </a:r>
          </a:p>
          <a:p>
            <a:pPr lvl="0"/>
            <a:r>
              <a:rPr dirty="0"/>
              <a:t>Concepts of Programming Languages: </a:t>
            </a:r>
            <a:r>
              <a:rPr dirty="0">
                <a:hlinkClick r:id="rId8"/>
              </a:rPr>
              <a:t>ILIAS</a:t>
            </a:r>
            <a:r>
              <a:rPr dirty="0"/>
              <a:t>, </a:t>
            </a:r>
            <a:r>
              <a:rPr dirty="0">
                <a:hlinkClick r:id="rId9"/>
              </a:rPr>
              <a:t>GitHub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1844675"/>
            <a:ext cx="5233579" cy="1666875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Picture 1" descr="https://licensebuttons.net/l/by-sa/4.0/88x31.png">
            <a:extLst>
              <a:ext uri="{FF2B5EF4-FFF2-40B4-BE49-F238E27FC236}">
                <a16:creationId xmlns:a16="http://schemas.microsoft.com/office/drawing/2014/main" id="{36C53661-6971-C371-48C5-FB02F15F66F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3697" y="6115321"/>
            <a:ext cx="453728" cy="1596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04A9035D-2068-9FD3-C9C8-248A994FECCF}"/>
              </a:ext>
            </a:extLst>
          </p:cNvPr>
          <p:cNvSpPr txBox="1">
            <a:spLocks/>
          </p:cNvSpPr>
          <p:nvPr/>
        </p:nvSpPr>
        <p:spPr bwMode="gray">
          <a:xfrm>
            <a:off x="2943813" y="6120144"/>
            <a:ext cx="7200000" cy="154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Unless otherwise noted, this work is licensed under CC BY-SA 4.0.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978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Lernszenario: Wir entwickeln ein Spiel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Lehrveranstaltung zum Thema Programmieren mit Java</a:t>
            </a:r>
          </a:p>
          <a:p>
            <a:pPr lvl="0"/>
            <a:r>
              <a:rPr lang="de-DE" dirty="0"/>
              <a:t>Gamification: Studierende entwickeln in kleinen Teams über das Semester hinweg ein Spiel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Wöchentlicher Ablauf des Praktikums: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3010B3EC-F3D7-1066-9E9F-0918E639C4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3429000"/>
            <a:ext cx="9277074" cy="906782"/>
          </a:xfrm>
        </p:spPr>
      </p:pic>
    </p:spTree>
    <p:extLst>
      <p:ext uri="{BB962C8B-B14F-4D97-AF65-F5344CB8AC3E}">
        <p14:creationId xmlns:p14="http://schemas.microsoft.com/office/powerpoint/2010/main" val="341202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Peer-Feedback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Ziele: Studierende sollen…</a:t>
            </a:r>
          </a:p>
          <a:p>
            <a:pPr lvl="1"/>
            <a:r>
              <a:rPr lang="de-DE" dirty="0"/>
              <a:t>Fremde Lösungen (Code) lesen lernen</a:t>
            </a:r>
          </a:p>
          <a:p>
            <a:pPr lvl="1"/>
            <a:r>
              <a:rPr lang="de-DE" dirty="0"/>
              <a:t>Fremde Konzepte bewerten lernen</a:t>
            </a:r>
          </a:p>
          <a:p>
            <a:pPr lvl="1"/>
            <a:r>
              <a:rPr lang="de-DE" dirty="0"/>
              <a:t>Anregungen für ihre eigenen Lösungen bekommen (Spieleentwicklung!)</a:t>
            </a:r>
          </a:p>
          <a:p>
            <a:pPr lvl="1"/>
            <a:endParaRPr lang="de-DE" dirty="0"/>
          </a:p>
          <a:p>
            <a:r>
              <a:rPr lang="de-DE" dirty="0"/>
              <a:t>Organisatorisch: Abgabe zwei Tage früher, Peer-Feedback im ILIAS, danach Praktikum</a:t>
            </a:r>
          </a:p>
          <a:p>
            <a:r>
              <a:rPr lang="de-DE" dirty="0"/>
              <a:t>Technisch: ILIAS, Peer-Feedback für Übungen aktiviert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7D5E02E-7EE6-95EE-8C5B-C418D29EB19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4363236"/>
            <a:ext cx="10278427" cy="1123164"/>
          </a:xfrm>
        </p:spPr>
      </p:pic>
    </p:spTree>
    <p:extLst>
      <p:ext uri="{BB962C8B-B14F-4D97-AF65-F5344CB8AC3E}">
        <p14:creationId xmlns:p14="http://schemas.microsoft.com/office/powerpoint/2010/main" val="24105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B9B9C00-7881-191F-FB55-E236E5388EDA}"/>
              </a:ext>
            </a:extLst>
          </p:cNvPr>
          <p:cNvSpPr/>
          <p:nvPr/>
        </p:nvSpPr>
        <p:spPr>
          <a:xfrm>
            <a:off x="5863905" y="2365694"/>
            <a:ext cx="5184395" cy="3232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72000" rtlCol="0" anchor="t"/>
          <a:lstStyle/>
          <a:p>
            <a:pPr marL="230400" indent="-230400" algn="l">
              <a:lnSpc>
                <a:spcPct val="94000"/>
              </a:lnSpc>
              <a:buBlip>
                <a:blip r:embed="rId2"/>
              </a:buBlip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4E2A34-FC65-318B-3CA6-B675F6BA8B91}"/>
              </a:ext>
            </a:extLst>
          </p:cNvPr>
          <p:cNvSpPr/>
          <p:nvPr/>
        </p:nvSpPr>
        <p:spPr>
          <a:xfrm>
            <a:off x="838900" y="2365694"/>
            <a:ext cx="4730240" cy="323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72000" rtlCol="0" anchor="t"/>
          <a:lstStyle/>
          <a:p>
            <a:pPr marL="230400" indent="-230400" algn="l">
              <a:lnSpc>
                <a:spcPct val="94000"/>
              </a:lnSpc>
              <a:buBlip>
                <a:blip r:embed="rId2"/>
              </a:buBlip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AEBE40D-D2C9-E8BB-E919-F906FE63DBE8}"/>
              </a:ext>
            </a:extLst>
          </p:cNvPr>
          <p:cNvSpPr txBox="1">
            <a:spLocks/>
          </p:cNvSpPr>
          <p:nvPr/>
        </p:nvSpPr>
        <p:spPr bwMode="gray">
          <a:xfrm>
            <a:off x="982663" y="1844676"/>
            <a:ext cx="4586477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de-DE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2300" dirty="0"/>
              <a:t>Was lief gut?</a:t>
            </a:r>
          </a:p>
          <a:p>
            <a:pPr marL="457200" lvl="1" indent="0">
              <a:buFontTx/>
              <a:buNone/>
            </a:pPr>
            <a:endParaRPr lang="de-DE" dirty="0"/>
          </a:p>
          <a:p>
            <a:r>
              <a:rPr lang="de-DE" dirty="0"/>
              <a:t>Studierende haben vielfältige Anregungen bekommen</a:t>
            </a:r>
          </a:p>
          <a:p>
            <a:r>
              <a:rPr lang="de-DE" dirty="0"/>
              <a:t>Studierende können sich besser im Klassenkontext einordnen</a:t>
            </a:r>
          </a:p>
          <a:p>
            <a:r>
              <a:rPr lang="de-DE" dirty="0"/>
              <a:t>Studierende haben gelernt, konstruktives Feedback zu formulieren</a:t>
            </a:r>
          </a:p>
          <a:p>
            <a:pPr lvl="1"/>
            <a:r>
              <a:rPr lang="de-DE" dirty="0"/>
              <a:t>Textfelder statt Checkboxen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F225F-0E5A-517D-68B5-0553CE6A14F8}"/>
              </a:ext>
            </a:extLst>
          </p:cNvPr>
          <p:cNvSpPr txBox="1">
            <a:spLocks/>
          </p:cNvSpPr>
          <p:nvPr/>
        </p:nvSpPr>
        <p:spPr bwMode="gray">
          <a:xfrm>
            <a:off x="6014906" y="1853561"/>
            <a:ext cx="4945186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❌</a:t>
            </a:r>
            <a:r>
              <a:rPr lang="de-DE" sz="23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2300" dirty="0"/>
              <a:t>Was hätte besser laufen können?</a:t>
            </a:r>
          </a:p>
          <a:p>
            <a:pPr marL="457200" lvl="1" indent="0">
              <a:buFontTx/>
              <a:buNone/>
            </a:pPr>
            <a:endParaRPr lang="de-DE" sz="2300" dirty="0"/>
          </a:p>
          <a:p>
            <a:r>
              <a:rPr lang="de-DE" dirty="0"/>
              <a:t>Einrichtung der Übungsobjekte inklusive des Feedbacks war sehr zeitaufwändig</a:t>
            </a:r>
          </a:p>
          <a:p>
            <a:pPr lvl="1"/>
            <a:r>
              <a:rPr lang="de-DE" dirty="0"/>
              <a:t>Kriterienkataloge lassen sich nicht kopieren</a:t>
            </a:r>
          </a:p>
          <a:p>
            <a:r>
              <a:rPr lang="de-DE" dirty="0"/>
              <a:t>Peer-Feedback lässt sich nur für Einzelabgaben konfigurieren</a:t>
            </a:r>
          </a:p>
          <a:p>
            <a:r>
              <a:rPr lang="de-DE" dirty="0"/>
              <a:t>Die im wöchentlichen Rhythmus verwendete Zeit für das Feedback fehlt an anderer Stelle</a:t>
            </a:r>
          </a:p>
          <a:p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005854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b="1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75184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Szenario: Konzept- und Umsetzungsphase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Zyklus: Abwechselnd je eine Woche</a:t>
            </a:r>
          </a:p>
          <a:p>
            <a:pPr lvl="1"/>
            <a:r>
              <a:rPr lang="de-DE" dirty="0"/>
              <a:t>Erstellung eines Konzepts, und anschließend</a:t>
            </a:r>
          </a:p>
          <a:p>
            <a:pPr lvl="1"/>
            <a:r>
              <a:rPr lang="de-DE" dirty="0"/>
              <a:t>Umsetzung des Konzepts</a:t>
            </a:r>
          </a:p>
          <a:p>
            <a:r>
              <a:rPr lang="de-DE" dirty="0"/>
              <a:t>Insgesamt 5 Zyklen im Semester</a:t>
            </a:r>
          </a:p>
          <a:p>
            <a:pPr lvl="0"/>
            <a:r>
              <a:rPr lang="de-DE" dirty="0"/>
              <a:t>Unterschiedliche Feedback-Kataloge</a:t>
            </a:r>
          </a:p>
          <a:p>
            <a:pPr lvl="0"/>
            <a:r>
              <a:rPr lang="de-DE" dirty="0"/>
              <a:t>Studierende sollten geführt werden, damit sie sich (a) im aktuellen Zyklus und (b) der aktuellen Phase im Zyklus wiederfinden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4" name="Inhaltsplatzhalter 1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EC0D067-08CE-A51D-3ED7-54A61259006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3" y="3951215"/>
            <a:ext cx="11627140" cy="2322584"/>
          </a:xfrm>
        </p:spPr>
      </p:pic>
    </p:spTree>
    <p:extLst>
      <p:ext uri="{BB962C8B-B14F-4D97-AF65-F5344CB8AC3E}">
        <p14:creationId xmlns:p14="http://schemas.microsoft.com/office/powerpoint/2010/main" val="108972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Kriterienkatalog - </a:t>
            </a:r>
            <a:r>
              <a:rPr lang="de-DE" dirty="0" err="1"/>
              <a:t>konzept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Welche Aufgaben sollen bearbeitet werden (kurze Benennung)?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Was soll am Ende entstehen (welche Items, Charakterklassem, …)?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Wie gut können Sie die Modellierung nachvollziehen?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(5-Sterne-Bewertung)</a:t>
            </a:r>
          </a:p>
          <a:p>
            <a:pPr lvl="0"/>
            <a:r>
              <a:rPr lang="de-DE" dirty="0"/>
              <a:t>Was gefällt Ihnen </a:t>
            </a:r>
            <a:r>
              <a:rPr lang="de-DE" dirty="0" err="1"/>
              <a:t>ander</a:t>
            </a:r>
            <a:r>
              <a:rPr lang="de-DE" dirty="0"/>
              <a:t> Modellierung besonders?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Geben Sie Hinweise, wie die Modellierung verbessert werden könnte.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Zusätzliche Bemerkungen – Optional!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Kein Review – es handelt sich um die Abgabe meines Teams.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(Erfüllt Ja/Nein)</a:t>
            </a:r>
          </a:p>
        </p:txBody>
      </p:sp>
    </p:spTree>
    <p:extLst>
      <p:ext uri="{BB962C8B-B14F-4D97-AF65-F5344CB8AC3E}">
        <p14:creationId xmlns:p14="http://schemas.microsoft.com/office/powerpoint/2010/main" val="351521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Kriterienkatalog - Implementierung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r>
              <a:rPr lang="de-DE" dirty="0"/>
              <a:t>Beurteilen Sie die Formatierung des Codes und geben Sie Verbesserungshinweise.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Beurteilen Sie die Dokumentation des Codes mit </a:t>
            </a:r>
            <a:r>
              <a:rPr lang="de-DE" dirty="0" err="1"/>
              <a:t>Javadoc</a:t>
            </a:r>
            <a:r>
              <a:rPr lang="de-DE" dirty="0"/>
              <a:t> und geben Sie Verbesserungshinweise.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Was gefällt Ihnen an der Umsetzung besonders?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Geben Sie Hinweise, wie die Umsetzung verbessert werden könnte.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Zusätzliche Bemerkungen – Optional!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Kein Review – es handelt sich um die Abgabe meines Teams.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(Erfüllt Ja/Nein)</a:t>
            </a:r>
          </a:p>
        </p:txBody>
      </p:sp>
    </p:spTree>
    <p:extLst>
      <p:ext uri="{BB962C8B-B14F-4D97-AF65-F5344CB8AC3E}">
        <p14:creationId xmlns:p14="http://schemas.microsoft.com/office/powerpoint/2010/main" val="30581574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HSBI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108000" tIns="108000" rIns="108000" bIns="72000" rtlCol="0" anchor="t"/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08000" tIns="108000" rIns="108000" bIns="72000" rtlCol="0" anchor="t">
        <a:spAutoFit/>
      </a:bodyPr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EA2C2A3B-9F66-45E6-ADA8-5C863C066A99}" vid="{0B8DB4D0-2644-46FA-8412-8E51DA299A3E}"/>
    </a:ext>
  </a:extLst>
</a:theme>
</file>

<file path=ppt/theme/theme2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HSBI_PowerPoint_16x9_Arial</Template>
  <TotalTime>0</TotalTime>
  <Words>794</Words>
  <Application>Microsoft Office PowerPoint</Application>
  <PresentationFormat>Breitbild</PresentationFormat>
  <Paragraphs>112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4" baseType="lpstr">
      <vt:lpstr>Arial</vt:lpstr>
      <vt:lpstr>HSBI</vt:lpstr>
      <vt:lpstr>Peer-Feedback, Poster-Sessions und OER in ILIAS-Kursräumen</vt:lpstr>
      <vt:lpstr>Inhalt</vt:lpstr>
      <vt:lpstr>Lernszenario: Wir entwickeln ein Spiel</vt:lpstr>
      <vt:lpstr>Peer-Feedback</vt:lpstr>
      <vt:lpstr>Lessons Learned</vt:lpstr>
      <vt:lpstr>Inhalt</vt:lpstr>
      <vt:lpstr>Szenario: Konzept- und Umsetzungsphase</vt:lpstr>
      <vt:lpstr>Kriterienkatalog - konzept</vt:lpstr>
      <vt:lpstr>Kriterienkatalog - Implementierung</vt:lpstr>
      <vt:lpstr>Einrichtung des ILIAS-Kursraums</vt:lpstr>
      <vt:lpstr>So sieht es für den administator aus</vt:lpstr>
      <vt:lpstr>Und so für den benutzer</vt:lpstr>
      <vt:lpstr>Poster-Galerie – modul: KI</vt:lpstr>
      <vt:lpstr>Digi-Scouts von DigikoS</vt:lpstr>
      <vt:lpstr>Inhalt</vt:lpstr>
      <vt:lpstr>Konzept</vt:lpstr>
      <vt:lpstr>Screenshot GitHub Compilerbau</vt:lpstr>
      <vt:lpstr>offener Kursraum Compilerbau</vt:lpstr>
      <vt:lpstr>geschlossener Kursraum Compilerbau</vt:lpstr>
      <vt:lpstr>So sieht es aus: Lernmodul Compilerbau</vt:lpstr>
      <vt:lpstr>OER-Kurse (Überblick)</vt:lpstr>
      <vt:lpstr>Vielen Dank für Ihre Aufmerksamkeit!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creator>Katja Hüppe</dc:creator>
  <cp:lastModifiedBy>Finn Amini Kaveh</cp:lastModifiedBy>
  <cp:revision>21</cp:revision>
  <dcterms:created xsi:type="dcterms:W3CDTF">2022-09-29T08:30:07Z</dcterms:created>
  <dcterms:modified xsi:type="dcterms:W3CDTF">2023-11-03T15:05:15Z</dcterms:modified>
</cp:coreProperties>
</file>